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4" r:id="rId3"/>
    <p:sldId id="285" r:id="rId4"/>
    <p:sldId id="286" r:id="rId5"/>
    <p:sldId id="331" r:id="rId6"/>
    <p:sldId id="287" r:id="rId7"/>
    <p:sldId id="289" r:id="rId8"/>
    <p:sldId id="292" r:id="rId9"/>
    <p:sldId id="290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21" r:id="rId21"/>
    <p:sldId id="304" r:id="rId22"/>
    <p:sldId id="323" r:id="rId23"/>
    <p:sldId id="306" r:id="rId24"/>
    <p:sldId id="324" r:id="rId25"/>
    <p:sldId id="322" r:id="rId26"/>
    <p:sldId id="308" r:id="rId27"/>
    <p:sldId id="309" r:id="rId28"/>
    <p:sldId id="329" r:id="rId29"/>
    <p:sldId id="328" r:id="rId30"/>
    <p:sldId id="330" r:id="rId31"/>
    <p:sldId id="312" r:id="rId32"/>
    <p:sldId id="313" r:id="rId33"/>
    <p:sldId id="310" r:id="rId34"/>
    <p:sldId id="311" r:id="rId35"/>
    <p:sldId id="327" r:id="rId36"/>
    <p:sldId id="315" r:id="rId37"/>
    <p:sldId id="316" r:id="rId38"/>
    <p:sldId id="317" r:id="rId39"/>
    <p:sldId id="320" r:id="rId40"/>
    <p:sldId id="318" r:id="rId41"/>
    <p:sldId id="319" r:id="rId42"/>
    <p:sldId id="326" r:id="rId43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C345"/>
    <a:srgbClr val="F47B20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4DB0A1-3CD3-4DEE-9D7D-08C37AE78510}">
  <a:tblStyle styleId="{C44DB0A1-3CD3-4DEE-9D7D-08C37AE7851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853"/>
  </p:normalViewPr>
  <p:slideViewPr>
    <p:cSldViewPr snapToGrid="0" snapToObjects="1">
      <p:cViewPr>
        <p:scale>
          <a:sx n="96" d="100"/>
          <a:sy n="96" d="100"/>
        </p:scale>
        <p:origin x="2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20190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066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93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000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9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92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41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Everybody pairs with each</a:t>
            </a:r>
            <a:r>
              <a:rPr lang="en-US" baseline="0" dirty="0" smtClean="0"/>
              <a:t> other at least once</a:t>
            </a:r>
          </a:p>
          <a:p>
            <a:r>
              <a:rPr lang="en-US" baseline="0" dirty="0" smtClean="0"/>
              <a:t>JSON is split by </a:t>
            </a:r>
            <a:r>
              <a:rPr lang="en-US" baseline="0" dirty="0" err="1" smtClean="0"/>
              <a:t>accomodating</a:t>
            </a:r>
            <a:r>
              <a:rPr lang="en-US" baseline="0" dirty="0" smtClean="0"/>
              <a:t> task to ensure fair share of programming hours</a:t>
            </a:r>
          </a:p>
          <a:p>
            <a:r>
              <a:rPr lang="en-US" baseline="0" dirty="0" smtClean="0"/>
              <a:t>Everyone is given a chance to work a complex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2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7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4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53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5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8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01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9E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613547" y="805650"/>
            <a:ext cx="5630906" cy="3532200"/>
          </a:xfrm>
          <a:custGeom>
            <a:avLst/>
            <a:gdLst/>
            <a:ahLst/>
            <a:cxnLst/>
            <a:rect l="0" t="0" r="0" b="0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22263" y="1991851"/>
            <a:ext cx="3413474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buClr>
                <a:srgbClr val="434343"/>
              </a:buClr>
              <a:buSzPct val="100000"/>
              <a:defRPr sz="225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94963" y="274275"/>
            <a:ext cx="6468094" cy="459495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431238" y="91565"/>
            <a:ext cx="1995525" cy="733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7488" y="950850"/>
            <a:ext cx="5483024" cy="324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94963" y="274275"/>
            <a:ext cx="6468094" cy="459495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31238" y="91565"/>
            <a:ext cx="1995525" cy="733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30732" y="956005"/>
            <a:ext cx="2716424" cy="296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/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510790" y="956005"/>
            <a:ext cx="2716424" cy="296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500"/>
            </a:lvl1pPr>
            <a:lvl2pPr lvl="1">
              <a:spcBef>
                <a:spcPts val="0"/>
              </a:spcBef>
              <a:buSzPct val="100000"/>
              <a:defRPr sz="1500"/>
            </a:lvl2pPr>
            <a:lvl3pPr lvl="2">
              <a:spcBef>
                <a:spcPts val="0"/>
              </a:spcBef>
              <a:buSzPct val="100000"/>
              <a:defRPr sz="1500"/>
            </a:lvl3pPr>
            <a:lvl4pPr lvl="3">
              <a:spcBef>
                <a:spcPts val="0"/>
              </a:spcBef>
              <a:buSzPct val="100000"/>
              <a:defRPr sz="1500"/>
            </a:lvl4pPr>
            <a:lvl5pPr lvl="4">
              <a:spcBef>
                <a:spcPts val="0"/>
              </a:spcBef>
              <a:buSzPct val="100000"/>
              <a:defRPr sz="1500"/>
            </a:lvl5pPr>
            <a:lvl6pPr lvl="5">
              <a:spcBef>
                <a:spcPts val="0"/>
              </a:spcBef>
              <a:buSzPct val="100000"/>
              <a:defRPr sz="1500"/>
            </a:lvl6pPr>
            <a:lvl7pPr lvl="6">
              <a:spcBef>
                <a:spcPts val="0"/>
              </a:spcBef>
              <a:buSzPct val="100000"/>
              <a:defRPr sz="1500"/>
            </a:lvl7pPr>
            <a:lvl8pPr lvl="7">
              <a:spcBef>
                <a:spcPts val="0"/>
              </a:spcBef>
              <a:buSzPct val="100000"/>
              <a:defRPr sz="1500"/>
            </a:lvl8pPr>
            <a:lvl9pPr lvl="8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18593" y="550426"/>
            <a:ext cx="6021148" cy="4042637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/>
            <a:headEnd type="none" w="lg" len="lg"/>
            <a:tailEnd type="none" w="lg" len="lg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se">
    <p:bg>
      <p:bgPr>
        <a:solidFill>
          <a:srgbClr val="434343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18593" y="550426"/>
            <a:ext cx="6021148" cy="4042637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/>
            <a:headEnd type="none" w="lg" len="lg"/>
            <a:tailEnd type="none" w="lg" len="lg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31238" y="91565"/>
            <a:ext cx="1995525" cy="73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87488" y="950850"/>
            <a:ext cx="5483024" cy="32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CCCCC"/>
              </a:buClr>
              <a:buSzPct val="800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480"/>
              </a:spcBef>
              <a:buClr>
                <a:srgbClr val="CCCCCC"/>
              </a:buClr>
              <a:buSzPct val="750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480"/>
              </a:spcBef>
              <a:buClr>
                <a:srgbClr val="CCCCCC"/>
              </a:buClr>
              <a:buSzPct val="100000"/>
              <a:buFont typeface="Droid Serif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360"/>
              </a:spcBef>
              <a:buClr>
                <a:srgbClr val="CCCCCC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360"/>
              </a:spcBef>
              <a:buClr>
                <a:srgbClr val="434343"/>
              </a:buClr>
              <a:buSzPct val="100000"/>
              <a:buFont typeface="Droid Serif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1722262" y="2003011"/>
            <a:ext cx="3413474" cy="1368582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-US" sz="2800" strike="sngStrike" dirty="0" smtClean="0">
                <a:latin typeface="Helvetica Neue" charset="0"/>
                <a:ea typeface="Helvetica Neue" charset="0"/>
                <a:cs typeface="Helvetica Neue" charset="0"/>
              </a:rPr>
              <a:t>No Weekends</a:t>
            </a:r>
            <a:br>
              <a:rPr lang="en-US" sz="2800" strike="sngStrike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Final Presentation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050" dirty="0"/>
              <a:t>S O F T W A R E     E N G I N E E R I N G</a:t>
            </a:r>
            <a:br>
              <a:rPr lang="en-US" sz="105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050" b="0" dirty="0">
                <a:latin typeface="Helvetica Neue" charset="0"/>
                <a:ea typeface="Helvetica Neue" charset="0"/>
                <a:cs typeface="Helvetica Neue" charset="0"/>
              </a:rPr>
              <a:t>Wilson | Ming </a:t>
            </a:r>
            <a:r>
              <a:rPr lang="en-US" sz="1050" b="0" dirty="0" err="1">
                <a:latin typeface="Helvetica Neue" charset="0"/>
                <a:ea typeface="Helvetica Neue" charset="0"/>
                <a:cs typeface="Helvetica Neue" charset="0"/>
              </a:rPr>
              <a:t>Kwang</a:t>
            </a:r>
            <a:r>
              <a:rPr lang="en-US" sz="1050" b="0" dirty="0">
                <a:latin typeface="Helvetica Neue" charset="0"/>
                <a:ea typeface="Helvetica Neue" charset="0"/>
                <a:cs typeface="Helvetica Neue" charset="0"/>
              </a:rPr>
              <a:t> | </a:t>
            </a:r>
            <a:r>
              <a:rPr lang="en-US" sz="1050" b="0" dirty="0" err="1">
                <a:latin typeface="Helvetica Neue" charset="0"/>
                <a:ea typeface="Helvetica Neue" charset="0"/>
                <a:cs typeface="Helvetica Neue" charset="0"/>
              </a:rPr>
              <a:t>Cristabel</a:t>
            </a:r>
            <a:r>
              <a:rPr lang="en-US" sz="1050" b="0" dirty="0">
                <a:latin typeface="Helvetica Neue" charset="0"/>
                <a:ea typeface="Helvetica Neue" charset="0"/>
                <a:cs typeface="Helvetica Neue" charset="0"/>
              </a:rPr>
              <a:t> | Yew Kit | Eugene</a:t>
            </a:r>
            <a:endParaRPr lang="en" sz="3600" strike="sngStrike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191310" y="599629"/>
            <a:ext cx="475379" cy="43238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128" y="2350"/>
            <a:ext cx="1995525" cy="733799"/>
          </a:xfrm>
        </p:spPr>
        <p:txBody>
          <a:bodyPr/>
          <a:lstStyle/>
          <a:p>
            <a:r>
              <a:rPr lang="en-US" sz="1800" dirty="0" smtClean="0"/>
              <a:t>External Libraries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57" y="1079439"/>
            <a:ext cx="2393284" cy="649000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To read CSV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2361" y="12600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1830" y="1574550"/>
            <a:ext cx="1899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opencsv-3.8.jar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729057" y="2252098"/>
            <a:ext cx="3704596" cy="495111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To interact with MySQL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1830" y="2747209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MySQL JDBC Driver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741830" y="3429493"/>
            <a:ext cx="3704596" cy="495111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To upload files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603" y="3924604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commons-fileupload-1.3.2.jar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commons-io-2.5.jar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72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3" grpId="0" build="p"/>
      <p:bldP spid="14" grpId="0"/>
      <p:bldP spid="15" grpId="0" build="p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128" y="2350"/>
            <a:ext cx="1995525" cy="733799"/>
          </a:xfrm>
        </p:spPr>
        <p:txBody>
          <a:bodyPr/>
          <a:lstStyle/>
          <a:p>
            <a:r>
              <a:rPr lang="en-US" sz="1800" dirty="0" smtClean="0"/>
              <a:t>External Libraries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56" y="1079439"/>
            <a:ext cx="4411655" cy="649000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To format and write JSON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2361" y="12600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1830" y="1574550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gson-2.7.jar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729056" y="2223550"/>
            <a:ext cx="3704596" cy="495111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Web Token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829" y="2718661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is203-jwt-v2.jar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nimbose-jose-jwt-2.26.1.jar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41829" y="3613016"/>
            <a:ext cx="4411655" cy="649000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For Student Timetable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1829" y="4112593"/>
            <a:ext cx="3823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Using </a:t>
            </a:r>
            <a:r>
              <a:rPr lang="en-US" sz="1600" dirty="0" err="1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opensource</a:t>
            </a: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 err="1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api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- </a:t>
            </a:r>
            <a:r>
              <a:rPr lang="en-US" sz="1600" dirty="0" err="1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FullCalendar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5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5" grpId="0" build="p"/>
      <p:bldP spid="16" grpId="0"/>
      <p:bldP spid="11" grpId="0" build="p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8058" y="1784195"/>
            <a:ext cx="4014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Breakdown of Work</a:t>
            </a:r>
            <a:endParaRPr lang="en-US" sz="40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2382" y="310763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Share the love</a:t>
            </a:r>
            <a:endParaRPr lang="en-US" b="1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165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765704"/>
            <a:ext cx="5631178" cy="37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730750"/>
            <a:ext cx="5234609" cy="38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52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72" y="773816"/>
            <a:ext cx="5096456" cy="37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8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76996"/>
              </p:ext>
            </p:extLst>
          </p:nvPr>
        </p:nvGraphicFramePr>
        <p:xfrm>
          <a:off x="530139" y="813572"/>
          <a:ext cx="5798350" cy="3604360"/>
        </p:xfrm>
        <a:graphic>
          <a:graphicData uri="http://schemas.openxmlformats.org/drawingml/2006/table">
            <a:tbl>
              <a:tblPr firstRow="1" bandRow="1">
                <a:tableStyleId>{C44DB0A1-3CD3-4DEE-9D7D-08C37AE78510}</a:tableStyleId>
              </a:tblPr>
              <a:tblGrid>
                <a:gridCol w="2544365"/>
                <a:gridCol w="569844"/>
                <a:gridCol w="682325"/>
                <a:gridCol w="624468"/>
                <a:gridCol w="624469"/>
                <a:gridCol w="752879"/>
              </a:tblGrid>
              <a:tr h="521920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Tasks</a:t>
                      </a:r>
                      <a:endParaRPr lang="en-SG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Wilson</a:t>
                      </a:r>
                      <a:endParaRPr lang="en-SG" sz="1050" b="1" i="0" u="none" strike="noStrike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Ming</a:t>
                      </a:r>
                      <a:r>
                        <a:rPr lang="en-SG" sz="1050" b="1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en-SG" sz="1050" b="1" u="none" strike="noStrike" kern="1200" baseline="0" dirty="0" err="1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Kwang</a:t>
                      </a:r>
                      <a:endParaRPr lang="en-SG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Eugene</a:t>
                      </a:r>
                      <a:endParaRPr lang="en-SG" sz="1050" b="1" i="0" u="none" strike="noStrike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 dirty="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Yew</a:t>
                      </a:r>
                      <a:r>
                        <a:rPr lang="en-SG" sz="1050" b="1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Kit</a:t>
                      </a:r>
                      <a:endParaRPr lang="en-SG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050" b="1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Cristabel</a:t>
                      </a:r>
                      <a:endParaRPr lang="en-SG" sz="1050" b="1" i="0" u="none" strike="noStrike" dirty="0">
                        <a:solidFill>
                          <a:schemeClr val="bg1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 anchor="ctr">
                    <a:solidFill>
                      <a:schemeClr val="bg2"/>
                    </a:solidFill>
                  </a:tcPr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Login/Logout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View / Search</a:t>
                      </a:r>
                      <a:r>
                        <a:rPr lang="en-SG" sz="1200" u="none" strike="noStrike" kern="1200" baseline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for Courses</a:t>
                      </a:r>
                      <a:endParaRPr lang="en-SG" sz="12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Bidding Cart (add / delete / check out)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Drop</a:t>
                      </a:r>
                      <a:r>
                        <a:rPr lang="en-SG" sz="120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 Bid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382684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View Student Enrolled</a:t>
                      </a:r>
                      <a:r>
                        <a:rPr lang="en-SG" sz="120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Course </a:t>
                      </a: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/ Drop a section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View Bidding Result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382684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Bootstrap</a:t>
                      </a:r>
                      <a:r>
                        <a:rPr lang="en-SG" sz="120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(unzip, validation, insert, error log)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Start / End Round (Clearing round)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Student</a:t>
                      </a:r>
                      <a:r>
                        <a:rPr lang="en-SG" sz="1200" u="none" strike="noStrike" kern="1200" baseline="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Timetable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  <a:tr h="217919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JSON</a:t>
                      </a:r>
                      <a:endParaRPr lang="en-SG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400" u="none" strike="noStrike" kern="1200" dirty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 smtClean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 smtClean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u="none" strike="noStrike" kern="1200" dirty="0" smtClean="0">
                          <a:solidFill>
                            <a:schemeClr val="bg2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  <a:sym typeface="Wingdings" charset="2"/>
                        </a:rPr>
                        <a:t></a:t>
                      </a:r>
                      <a:endParaRPr lang="en-SG" sz="1400" b="0" i="0" u="none" strike="noStrike" dirty="0" smtClean="0">
                        <a:solidFill>
                          <a:schemeClr val="bg2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49165" marR="49165" marT="24582" marB="2458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624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463"/>
          <p:cNvGrpSpPr>
            <a:grpSpLocks noChangeAspect="1"/>
          </p:cNvGrpSpPr>
          <p:nvPr/>
        </p:nvGrpSpPr>
        <p:grpSpPr>
          <a:xfrm>
            <a:off x="3173474" y="240227"/>
            <a:ext cx="640245" cy="503073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8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 Placeholder 2"/>
          <p:cNvSpPr txBox="1">
            <a:spLocks/>
          </p:cNvSpPr>
          <p:nvPr/>
        </p:nvSpPr>
        <p:spPr>
          <a:xfrm>
            <a:off x="743983" y="1202102"/>
            <a:ext cx="5370661" cy="649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Problems Faced when Tracking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3983" y="1851102"/>
            <a:ext cx="5212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Difficulty in gauging difficult of function and specific hours required for task</a:t>
            </a:r>
          </a:p>
          <a:p>
            <a:endParaRPr lang="en-US" sz="1600" dirty="0" smtClean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Changes/Addition 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o requirements</a:t>
            </a:r>
            <a:endParaRPr lang="en-US" sz="16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6878" y="3006379"/>
            <a:ext cx="913430" cy="91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2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202850" y="1995637"/>
            <a:ext cx="445230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Metrics</a:t>
            </a:r>
            <a:endParaRPr lang="en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106100" y="2660396"/>
            <a:ext cx="4452300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How we judge ourselves</a:t>
            </a:r>
            <a:endParaRPr lang="en" sz="1400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grpSp>
        <p:nvGrpSpPr>
          <p:cNvPr id="12" name="Shape 463"/>
          <p:cNvGrpSpPr/>
          <p:nvPr/>
        </p:nvGrpSpPr>
        <p:grpSpPr>
          <a:xfrm>
            <a:off x="3109887" y="272990"/>
            <a:ext cx="732539" cy="537097"/>
            <a:chOff x="3936375" y="3703750"/>
            <a:chExt cx="453050" cy="332175"/>
          </a:xfrm>
        </p:grpSpPr>
        <p:sp>
          <p:nvSpPr>
            <p:cNvPr id="13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6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7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9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463"/>
          <p:cNvGrpSpPr/>
          <p:nvPr/>
        </p:nvGrpSpPr>
        <p:grpSpPr>
          <a:xfrm>
            <a:off x="3099053" y="291765"/>
            <a:ext cx="732539" cy="537097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42" y="926142"/>
            <a:ext cx="5043174" cy="351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65877" y="1416204"/>
            <a:ext cx="501911" cy="423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77345" y="859733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Overall</a:t>
            </a:r>
            <a:r>
              <a:rPr lang="en-US" sz="160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 TM: 99.7%</a:t>
            </a:r>
            <a:endParaRPr lang="en-US" sz="160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8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Agenda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4731" y="1828801"/>
            <a:ext cx="1449747" cy="481740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Schedule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04080" y="1828801"/>
            <a:ext cx="1281176" cy="480496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Metrics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5361" y="1828802"/>
            <a:ext cx="1359422" cy="480496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GIT Usage</a:t>
            </a:r>
            <a:endParaRPr lang="en-US" sz="18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5359" y="2776122"/>
            <a:ext cx="1359423" cy="642940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Team Issues</a:t>
            </a:r>
            <a:endParaRPr lang="en-US" sz="18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2333" y="2776122"/>
            <a:ext cx="1400155" cy="642940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Main Takeaways</a:t>
            </a:r>
            <a:endParaRPr lang="en-US" sz="18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7324" y="2837004"/>
            <a:ext cx="1449747" cy="515798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Fun Facts</a:t>
            </a:r>
            <a:endParaRPr lang="en-US" sz="18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1" y="1894180"/>
            <a:ext cx="345528" cy="349737"/>
          </a:xfrm>
          <a:prstGeom prst="ellipse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46" name="Straight Arrow Connector 45"/>
          <p:cNvCxnSpPr>
            <a:stCxn id="10" idx="6"/>
            <a:endCxn id="4" idx="1"/>
          </p:cNvCxnSpPr>
          <p:nvPr/>
        </p:nvCxnSpPr>
        <p:spPr>
          <a:xfrm>
            <a:off x="955129" y="2069049"/>
            <a:ext cx="449602" cy="622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" idx="3"/>
            <a:endCxn id="5" idx="1"/>
          </p:cNvCxnSpPr>
          <p:nvPr/>
        </p:nvCxnSpPr>
        <p:spPr>
          <a:xfrm flipV="1">
            <a:off x="2854478" y="2069049"/>
            <a:ext cx="449602" cy="622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" idx="3"/>
            <a:endCxn id="6" idx="1"/>
          </p:cNvCxnSpPr>
          <p:nvPr/>
        </p:nvCxnSpPr>
        <p:spPr>
          <a:xfrm>
            <a:off x="4585256" y="2069049"/>
            <a:ext cx="350105" cy="1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7" idx="0"/>
          </p:cNvCxnSpPr>
          <p:nvPr/>
        </p:nvCxnSpPr>
        <p:spPr>
          <a:xfrm flipH="1">
            <a:off x="5615071" y="2309298"/>
            <a:ext cx="1" cy="466824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1"/>
            <a:endCxn id="8" idx="3"/>
          </p:cNvCxnSpPr>
          <p:nvPr/>
        </p:nvCxnSpPr>
        <p:spPr>
          <a:xfrm flipH="1">
            <a:off x="4492488" y="3097592"/>
            <a:ext cx="442871" cy="0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1"/>
            <a:endCxn id="9" idx="3"/>
          </p:cNvCxnSpPr>
          <p:nvPr/>
        </p:nvCxnSpPr>
        <p:spPr>
          <a:xfrm flipH="1" flipV="1">
            <a:off x="2737071" y="3094903"/>
            <a:ext cx="355262" cy="2689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" idx="1"/>
            <a:endCxn id="63" idx="6"/>
          </p:cNvCxnSpPr>
          <p:nvPr/>
        </p:nvCxnSpPr>
        <p:spPr>
          <a:xfrm flipH="1">
            <a:off x="946286" y="3094903"/>
            <a:ext cx="341038" cy="782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00758" y="2920816"/>
            <a:ext cx="345528" cy="349737"/>
          </a:xfrm>
          <a:prstGeom prst="ellipse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79647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237" y="22302"/>
            <a:ext cx="1995525" cy="733799"/>
          </a:xfrm>
        </p:spPr>
        <p:txBody>
          <a:bodyPr/>
          <a:lstStyle/>
          <a:p>
            <a:r>
              <a:rPr lang="en-US" sz="2000" smtClean="0"/>
              <a:t>Task Metrics</a:t>
            </a:r>
            <a:endParaRPr lang="en-US" sz="2000"/>
          </a:p>
        </p:txBody>
      </p:sp>
      <p:sp>
        <p:nvSpPr>
          <p:cNvPr id="5" name="Shape 88"/>
          <p:cNvSpPr txBox="1">
            <a:spLocks/>
          </p:cNvSpPr>
          <p:nvPr/>
        </p:nvSpPr>
        <p:spPr>
          <a:xfrm>
            <a:off x="634194" y="1826843"/>
            <a:ext cx="5589609" cy="247752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Kept scores close to 1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Ensures that iterations are not overloaded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Gave buffer time to accom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odate scheduling of brought over 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6839" y="1029862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we used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321" y="793089"/>
            <a:ext cx="996767" cy="9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463"/>
          <p:cNvGrpSpPr/>
          <p:nvPr/>
        </p:nvGrpSpPr>
        <p:grpSpPr>
          <a:xfrm>
            <a:off x="3099053" y="291765"/>
            <a:ext cx="732539" cy="537097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1" y="966097"/>
            <a:ext cx="5613276" cy="338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237" y="22302"/>
            <a:ext cx="1995525" cy="733799"/>
          </a:xfrm>
        </p:spPr>
        <p:txBody>
          <a:bodyPr/>
          <a:lstStyle/>
          <a:p>
            <a:r>
              <a:rPr lang="en-US" sz="2000" dirty="0" smtClean="0"/>
              <a:t>Bug Metrics</a:t>
            </a:r>
            <a:endParaRPr lang="en-US" sz="2000" dirty="0"/>
          </a:p>
        </p:txBody>
      </p:sp>
      <p:sp>
        <p:nvSpPr>
          <p:cNvPr id="5" name="Shape 88"/>
          <p:cNvSpPr txBox="1">
            <a:spLocks/>
          </p:cNvSpPr>
          <p:nvPr/>
        </p:nvSpPr>
        <p:spPr>
          <a:xfrm>
            <a:off x="634194" y="2026629"/>
            <a:ext cx="5589609" cy="222104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Utilized </a:t>
            </a:r>
            <a:r>
              <a:rPr lang="e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previous iteration scores to plan the number of testing and debugging </a:t>
            </a: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sessions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Learn to estimate the duration needed for future debugging session based on the severity of bugs</a:t>
            </a:r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6839" y="1029862"/>
            <a:ext cx="2491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How we used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5321" y="793089"/>
            <a:ext cx="996767" cy="9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2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463"/>
          <p:cNvGrpSpPr/>
          <p:nvPr/>
        </p:nvGrpSpPr>
        <p:grpSpPr>
          <a:xfrm>
            <a:off x="3099053" y="291765"/>
            <a:ext cx="732539" cy="537097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3074" name="Picture 2" descr="C:\Users\Admin\Desktop\pair programming metr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3" y="1725739"/>
            <a:ext cx="5902712" cy="16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258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2"/>
          <p:cNvSpPr>
            <a:spLocks noChangeAspect="1"/>
          </p:cNvSpPr>
          <p:nvPr/>
        </p:nvSpPr>
        <p:spPr>
          <a:xfrm>
            <a:off x="3210170" y="327141"/>
            <a:ext cx="431408" cy="4314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1102" y="1839951"/>
            <a:ext cx="299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47B20"/>
                </a:solidFill>
                <a:latin typeface="Cooper Black" charset="0"/>
                <a:ea typeface="Cooper Black" charset="0"/>
                <a:cs typeface="Cooper Black" charset="0"/>
              </a:rPr>
              <a:t>Challenges</a:t>
            </a:r>
            <a:endParaRPr lang="en-US" sz="4000">
              <a:solidFill>
                <a:srgbClr val="F47B20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0449" y="236405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Faced</a:t>
            </a:r>
            <a:endParaRPr lang="en-US" sz="360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01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6494" y="66906"/>
            <a:ext cx="2085007" cy="733799"/>
          </a:xfrm>
        </p:spPr>
        <p:txBody>
          <a:bodyPr/>
          <a:lstStyle/>
          <a:p>
            <a:r>
              <a:rPr lang="en-US" sz="2000" smtClean="0"/>
              <a:t>Challenges Faced</a:t>
            </a:r>
            <a:endParaRPr lang="en-US" sz="2000" dirty="0"/>
          </a:p>
        </p:txBody>
      </p:sp>
      <p:sp>
        <p:nvSpPr>
          <p:cNvPr id="5" name="Shape 88"/>
          <p:cNvSpPr txBox="1">
            <a:spLocks/>
          </p:cNvSpPr>
          <p:nvPr/>
        </p:nvSpPr>
        <p:spPr>
          <a:xfrm>
            <a:off x="634192" y="1113165"/>
            <a:ext cx="5589609" cy="164118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charset="0"/>
              <a:buChar char="•"/>
            </a:pPr>
            <a:r>
              <a:rPr lang="e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Difficulty in assessing severity of </a:t>
            </a: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bugs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" sz="2000" b="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Scores not tallying (human error</a:t>
            </a:r>
            <a:r>
              <a:rPr lang="en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l"/>
            <a:endParaRPr lang="en" sz="2000" b="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Missing records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1501" y="2754351"/>
            <a:ext cx="1276970" cy="1276970"/>
          </a:xfrm>
          <a:prstGeom prst="rect">
            <a:avLst/>
          </a:prstGeom>
          <a:solidFill>
            <a:schemeClr val="lt1"/>
          </a:solidFill>
        </p:spPr>
      </p:pic>
    </p:spTree>
    <p:extLst>
      <p:ext uri="{BB962C8B-B14F-4D97-AF65-F5344CB8AC3E}">
        <p14:creationId xmlns:p14="http://schemas.microsoft.com/office/powerpoint/2010/main" val="202344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202850" y="1995637"/>
            <a:ext cx="445230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4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GIT U</a:t>
            </a:r>
            <a:r>
              <a:rPr lang="en-US" sz="4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sage</a:t>
            </a:r>
            <a:endParaRPr lang="en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050343" y="2705001"/>
            <a:ext cx="4452300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Faster commit!</a:t>
            </a:r>
            <a:endParaRPr lang="en" sz="1400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grpSp>
        <p:nvGrpSpPr>
          <p:cNvPr id="10" name="Shape 459"/>
          <p:cNvGrpSpPr>
            <a:grpSpLocks noChangeAspect="1"/>
          </p:cNvGrpSpPr>
          <p:nvPr/>
        </p:nvGrpSpPr>
        <p:grpSpPr>
          <a:xfrm>
            <a:off x="3153906" y="274971"/>
            <a:ext cx="550188" cy="574415"/>
            <a:chOff x="3294650" y="3652450"/>
            <a:chExt cx="388350" cy="405450"/>
          </a:xfrm>
        </p:grpSpPr>
        <p:sp>
          <p:nvSpPr>
            <p:cNvPr id="11" name="Shape 46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8" name="Shape 46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9" name="Shape 46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72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281"/>
          <p:cNvGrpSpPr>
            <a:grpSpLocks noChangeAspect="1"/>
          </p:cNvGrpSpPr>
          <p:nvPr/>
        </p:nvGrpSpPr>
        <p:grpSpPr>
          <a:xfrm>
            <a:off x="3141924" y="209815"/>
            <a:ext cx="519079" cy="65647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7" name="Shape 28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Shape 28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Shape 28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Shape 28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Shape 28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Shape 28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0" y="1507351"/>
            <a:ext cx="38354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0" y="2999313"/>
            <a:ext cx="4089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281"/>
          <p:cNvGrpSpPr>
            <a:grpSpLocks noChangeAspect="1"/>
          </p:cNvGrpSpPr>
          <p:nvPr/>
        </p:nvGrpSpPr>
        <p:grpSpPr>
          <a:xfrm>
            <a:off x="3141924" y="209815"/>
            <a:ext cx="519079" cy="65647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7" name="Shape 28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Shape 28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Shape 28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Shape 28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Shape 28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Shape 28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4" y="1298713"/>
            <a:ext cx="5886321" cy="25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2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463"/>
          <p:cNvGrpSpPr/>
          <p:nvPr/>
        </p:nvGrpSpPr>
        <p:grpSpPr>
          <a:xfrm>
            <a:off x="3099053" y="291765"/>
            <a:ext cx="732539" cy="537097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0" y="1272209"/>
            <a:ext cx="5549643" cy="25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84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06"/>
          <p:cNvGrpSpPr>
            <a:grpSpLocks noChangeAspect="1"/>
          </p:cNvGrpSpPr>
          <p:nvPr/>
        </p:nvGrpSpPr>
        <p:grpSpPr>
          <a:xfrm>
            <a:off x="3222915" y="317660"/>
            <a:ext cx="454826" cy="445853"/>
            <a:chOff x="5983625" y="301625"/>
            <a:chExt cx="403000" cy="395050"/>
          </a:xfrm>
        </p:grpSpPr>
        <p:sp>
          <p:nvSpPr>
            <p:cNvPr id="3" name="Shape 30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4" name="Shape 30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5" name="Shape 30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6" name="Shape 310"/>
            <p:cNvSpPr>
              <a:spLocks noChangeAspect="1"/>
            </p:cNvSpPr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7" name="Shape 31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8" name="Shape 31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31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0" name="Shape 31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31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31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31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31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31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6" name="Shape 32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7" name="Shape 32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8" name="Shape 32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9" name="Shape 32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20" name="Shape 32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21" name="Shape 3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22" name="Shape 32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09255" y="1985513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Schedule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20793" y="2601065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Who do? You do? I do?</a:t>
            </a:r>
          </a:p>
        </p:txBody>
      </p:sp>
    </p:spTree>
    <p:extLst>
      <p:ext uri="{BB962C8B-B14F-4D97-AF65-F5344CB8AC3E}">
        <p14:creationId xmlns:p14="http://schemas.microsoft.com/office/powerpoint/2010/main" val="973697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463"/>
          <p:cNvGrpSpPr/>
          <p:nvPr/>
        </p:nvGrpSpPr>
        <p:grpSpPr>
          <a:xfrm>
            <a:off x="3099053" y="291765"/>
            <a:ext cx="732539" cy="537097"/>
            <a:chOff x="3936375" y="3703750"/>
            <a:chExt cx="453050" cy="332175"/>
          </a:xfrm>
          <a:solidFill>
            <a:srgbClr val="FF9E00"/>
          </a:solidFill>
        </p:grpSpPr>
        <p:sp>
          <p:nvSpPr>
            <p:cNvPr id="11" name="Shape 46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2" name="Shape 46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3" name="Shape 46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4" name="Shape 46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5" name="Shape 46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948637"/>
            <a:ext cx="4860770" cy="349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9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202850" y="1995637"/>
            <a:ext cx="445230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4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Team Issues</a:t>
            </a:r>
            <a:endParaRPr lang="en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236065" y="2676807"/>
            <a:ext cx="4452300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Time to “</a:t>
            </a:r>
            <a:r>
              <a:rPr lang="en-US" sz="140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point fingers”</a:t>
            </a:r>
            <a:endParaRPr lang="en" sz="1400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sp>
        <p:nvSpPr>
          <p:cNvPr id="10" name="Shape 403"/>
          <p:cNvSpPr/>
          <p:nvPr/>
        </p:nvSpPr>
        <p:spPr>
          <a:xfrm>
            <a:off x="3181795" y="273233"/>
            <a:ext cx="553621" cy="55362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11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403"/>
          <p:cNvSpPr/>
          <p:nvPr/>
        </p:nvSpPr>
        <p:spPr>
          <a:xfrm>
            <a:off x="3181794" y="267634"/>
            <a:ext cx="553621" cy="55362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>
              <a:solidFill>
                <a:srgbClr val="FFFFFF"/>
              </a:solidFill>
            </a:endParaRPr>
          </a:p>
        </p:txBody>
      </p:sp>
      <p:sp>
        <p:nvSpPr>
          <p:cNvPr id="24" name="Shape 88"/>
          <p:cNvSpPr txBox="1">
            <a:spLocks/>
          </p:cNvSpPr>
          <p:nvPr/>
        </p:nvSpPr>
        <p:spPr>
          <a:xfrm>
            <a:off x="1232455" y="1258132"/>
            <a:ext cx="4452300" cy="279703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Different style of coding</a:t>
            </a:r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Lateness</a:t>
            </a:r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Differing Ideas</a:t>
            </a:r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4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Conflicting Schedules</a:t>
            </a:r>
            <a:endParaRPr lang="en" sz="24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7527" y="1171610"/>
            <a:ext cx="4002156" cy="621027"/>
          </a:xfrm>
          <a:prstGeom prst="rect">
            <a:avLst/>
          </a:prstGeom>
          <a:ln w="38100"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Helvetica Neue" charset="0"/>
                <a:ea typeface="Helvetica Neue" charset="0"/>
                <a:cs typeface="Helvetica Neue" charset="0"/>
              </a:rPr>
              <a:t>Learn from each other</a:t>
            </a:r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7527" y="2006118"/>
            <a:ext cx="4002156" cy="621027"/>
          </a:xfrm>
          <a:prstGeom prst="rect">
            <a:avLst/>
          </a:prstGeom>
          <a:ln w="38100"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Chiding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7527" y="2804674"/>
            <a:ext cx="4002156" cy="621027"/>
          </a:xfrm>
          <a:prstGeom prst="rect">
            <a:avLst/>
          </a:prstGeom>
          <a:ln w="38100"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Open Discussions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7527" y="3603230"/>
            <a:ext cx="4002156" cy="621027"/>
          </a:xfrm>
          <a:prstGeom prst="rect">
            <a:avLst/>
          </a:prstGeom>
          <a:ln w="38100"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Helvetica Neue" charset="0"/>
                <a:ea typeface="Helvetica Neue" charset="0"/>
                <a:cs typeface="Helvetica Neue" charset="0"/>
              </a:rPr>
              <a:t>Utilize weekends &amp; recess weeks</a:t>
            </a:r>
            <a:endParaRPr lang="en-US" sz="200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hape 401"/>
          <p:cNvSpPr/>
          <p:nvPr/>
        </p:nvSpPr>
        <p:spPr>
          <a:xfrm>
            <a:off x="3157047" y="233277"/>
            <a:ext cx="603114" cy="603114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22365" y="30214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9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127088" y="1997522"/>
            <a:ext cx="465154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44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Main Takeaways</a:t>
            </a:r>
            <a:endParaRPr lang="en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719416" y="2699110"/>
            <a:ext cx="4452300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What have we learnt?</a:t>
            </a:r>
            <a:endParaRPr lang="en" sz="1400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grpSp>
        <p:nvGrpSpPr>
          <p:cNvPr id="5" name="Shape 390"/>
          <p:cNvGrpSpPr/>
          <p:nvPr/>
        </p:nvGrpSpPr>
        <p:grpSpPr>
          <a:xfrm>
            <a:off x="3122718" y="293022"/>
            <a:ext cx="632160" cy="576743"/>
            <a:chOff x="6625350" y="1613750"/>
            <a:chExt cx="480525" cy="438400"/>
          </a:xfrm>
        </p:grpSpPr>
        <p:sp>
          <p:nvSpPr>
            <p:cNvPr id="6" name="Shape 39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7" name="Shape 39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8" name="Shape 39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39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11" name="Shape 39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603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88"/>
          <p:cNvSpPr txBox="1">
            <a:spLocks/>
          </p:cNvSpPr>
          <p:nvPr/>
        </p:nvSpPr>
        <p:spPr>
          <a:xfrm>
            <a:off x="1128409" y="1380795"/>
            <a:ext cx="4610909" cy="26113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Importance of collaboration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Importance of scheduling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Process of creating a software from scratch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One fix, more bugs</a:t>
            </a:r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" name="Shape 390"/>
          <p:cNvGrpSpPr/>
          <p:nvPr/>
        </p:nvGrpSpPr>
        <p:grpSpPr>
          <a:xfrm>
            <a:off x="3122718" y="293022"/>
            <a:ext cx="632160" cy="576743"/>
            <a:chOff x="6625350" y="1613750"/>
            <a:chExt cx="480525" cy="438400"/>
          </a:xfrm>
          <a:solidFill>
            <a:srgbClr val="FF9E00"/>
          </a:solidFill>
        </p:grpSpPr>
        <p:sp>
          <p:nvSpPr>
            <p:cNvPr id="5" name="Shape 39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6" name="Shape 39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7" name="Shape 39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8" name="Shape 39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39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226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88"/>
          <p:cNvSpPr txBox="1">
            <a:spLocks/>
          </p:cNvSpPr>
          <p:nvPr/>
        </p:nvSpPr>
        <p:spPr>
          <a:xfrm>
            <a:off x="1128409" y="1380795"/>
            <a:ext cx="4610909" cy="26113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Expectation vs Reality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Importance of buffer time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Adapting to different working styles</a:t>
            </a:r>
            <a:endParaRPr lang="en" sz="2000" b="0" dirty="0" smtClean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0" dirty="0" smtClean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Importance of code sharing</a:t>
            </a:r>
            <a:endParaRPr lang="en" sz="2000" b="0" dirty="0">
              <a:solidFill>
                <a:schemeClr val="bg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4" name="Shape 390"/>
          <p:cNvGrpSpPr/>
          <p:nvPr/>
        </p:nvGrpSpPr>
        <p:grpSpPr>
          <a:xfrm>
            <a:off x="3122718" y="293022"/>
            <a:ext cx="632160" cy="576743"/>
            <a:chOff x="6625350" y="1613750"/>
            <a:chExt cx="480525" cy="438400"/>
          </a:xfrm>
          <a:solidFill>
            <a:srgbClr val="FF9E00"/>
          </a:solidFill>
        </p:grpSpPr>
        <p:sp>
          <p:nvSpPr>
            <p:cNvPr id="5" name="Shape 39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6" name="Shape 39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7" name="Shape 39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8" name="Shape 39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" name="Shape 39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881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 idx="4294967295"/>
          </p:nvPr>
        </p:nvSpPr>
        <p:spPr>
          <a:xfrm>
            <a:off x="1202850" y="1995637"/>
            <a:ext cx="4452300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Fun Facts</a:t>
            </a:r>
            <a:endParaRPr lang="en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ubTitle" idx="4294967295"/>
          </p:nvPr>
        </p:nvSpPr>
        <p:spPr>
          <a:xfrm>
            <a:off x="2139553" y="2571186"/>
            <a:ext cx="4452300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400" dirty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E</a:t>
            </a:r>
            <a:r>
              <a:rPr lang="en-US" sz="1400" dirty="0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xpose secrets </a:t>
            </a:r>
            <a:r>
              <a:rPr lang="en-US" sz="1400" dirty="0" err="1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liao</a:t>
            </a:r>
            <a:endParaRPr lang="en" sz="1400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3175116" y="141668"/>
            <a:ext cx="507772" cy="827796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91" name="Shape 9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732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2934769" y="369895"/>
            <a:ext cx="988425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2316810" y="2579773"/>
            <a:ext cx="4945275" cy="5885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Cristabel</a:t>
            </a:r>
            <a:endParaRPr lang="en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822547" y="3168372"/>
            <a:ext cx="4945275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Crazy person to take CT, CAT, SE in 1 </a:t>
            </a:r>
            <a:r>
              <a:rPr lang="en-US" sz="13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sem</a:t>
            </a:r>
            <a:endParaRPr lang="en-US" sz="135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spcBef>
                <a:spcPts val="0"/>
              </a:spcBef>
              <a:buNone/>
            </a:pPr>
            <a:r>
              <a:rPr 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Only owns 1 pair of shoes..</a:t>
            </a:r>
          </a:p>
          <a:p>
            <a:pPr algn="r">
              <a:spcBef>
                <a:spcPts val="0"/>
              </a:spcBef>
              <a:buNone/>
            </a:pPr>
            <a:r>
              <a:rPr 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..until we came along </a:t>
            </a:r>
          </a:p>
          <a:p>
            <a:pPr algn="r">
              <a:spcBef>
                <a:spcPts val="0"/>
              </a:spcBef>
              <a:buNone/>
            </a:pPr>
            <a:endParaRPr lang="en" sz="135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459" r="11160" b="10588"/>
          <a:stretch/>
        </p:blipFill>
        <p:spPr>
          <a:xfrm>
            <a:off x="1081669" y="1239744"/>
            <a:ext cx="2095988" cy="19286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5593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2934769" y="369895"/>
            <a:ext cx="988425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-314877" y="2586550"/>
            <a:ext cx="4945275" cy="5885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Eugene</a:t>
            </a:r>
            <a:endParaRPr lang="en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1368958" y="3153075"/>
            <a:ext cx="4945275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Has 1k+ followers on Instagram (@awesome_eugene)</a:t>
            </a:r>
          </a:p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Does not eat fast food</a:t>
            </a:r>
          </a:p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Max Bidder for STAT101 (80+)</a:t>
            </a:r>
            <a:endParaRPr lang="en" sz="135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6" t="1677" r="15448" b="14651"/>
          <a:stretch/>
        </p:blipFill>
        <p:spPr>
          <a:xfrm>
            <a:off x="3923194" y="914627"/>
            <a:ext cx="1962615" cy="21744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643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2934769" y="369895"/>
            <a:ext cx="988425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1748098" y="2597701"/>
            <a:ext cx="4945275" cy="5885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Wilson</a:t>
            </a:r>
            <a:endParaRPr lang="en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156354" y="3186300"/>
            <a:ext cx="5155659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Ultimate bug finder</a:t>
            </a:r>
          </a:p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Plays mousehunt on Facebook (@Wilson Ho)</a:t>
            </a:r>
          </a:p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Drinks his coffee only after 3 hours of leaving it out</a:t>
            </a:r>
          </a:p>
          <a:p>
            <a:pPr algn="r">
              <a:spcBef>
                <a:spcPts val="0"/>
              </a:spcBef>
              <a:buNone/>
            </a:pPr>
            <a:endParaRPr lang="en" sz="135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4" t="3619" r="21365" b="28887"/>
          <a:stretch/>
        </p:blipFill>
        <p:spPr>
          <a:xfrm>
            <a:off x="1910378" y="1402105"/>
            <a:ext cx="1650381" cy="17841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748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06"/>
          <p:cNvGrpSpPr>
            <a:grpSpLocks noChangeAspect="1"/>
          </p:cNvGrpSpPr>
          <p:nvPr/>
        </p:nvGrpSpPr>
        <p:grpSpPr>
          <a:xfrm>
            <a:off x="3214694" y="327599"/>
            <a:ext cx="454826" cy="445853"/>
            <a:chOff x="5983625" y="301625"/>
            <a:chExt cx="403000" cy="395050"/>
          </a:xfrm>
          <a:solidFill>
            <a:srgbClr val="FF9E00"/>
          </a:solidFill>
        </p:grpSpPr>
        <p:sp>
          <p:nvSpPr>
            <p:cNvPr id="3" name="Shape 30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4" name="Shape 30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5" name="Shape 30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6" name="Shape 310"/>
            <p:cNvSpPr>
              <a:spLocks noChangeAspect="1"/>
            </p:cNvSpPr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7" name="Shape 31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8" name="Shape 31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9" name="Shape 31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0" name="Shape 31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1" name="Shape 31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2" name="Shape 31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3" name="Shape 31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4" name="Shape 31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5" name="Shape 31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6" name="Shape 32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7" name="Shape 32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8" name="Shape 32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9" name="Shape 32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0" name="Shape 32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1" name="Shape 3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2" name="Shape 32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40" idx="6"/>
            <a:endCxn id="25" idx="1"/>
          </p:cNvCxnSpPr>
          <p:nvPr/>
        </p:nvCxnSpPr>
        <p:spPr>
          <a:xfrm>
            <a:off x="937489" y="1222349"/>
            <a:ext cx="492767" cy="0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30256" y="927657"/>
            <a:ext cx="1560443" cy="589384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1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(30/8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18/9)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0256" y="1700789"/>
            <a:ext cx="116602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Planning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Diagrams</a:t>
            </a:r>
          </a:p>
        </p:txBody>
      </p:sp>
      <p:cxnSp>
        <p:nvCxnSpPr>
          <p:cNvPr id="31" name="Straight Arrow Connector 30"/>
          <p:cNvCxnSpPr>
            <a:stCxn id="25" idx="3"/>
          </p:cNvCxnSpPr>
          <p:nvPr/>
        </p:nvCxnSpPr>
        <p:spPr>
          <a:xfrm flipV="1">
            <a:off x="2990699" y="1222348"/>
            <a:ext cx="918692" cy="1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11505" y="1700789"/>
            <a:ext cx="16821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DB Setup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Login/Logout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View Courses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Search Courses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09390" y="927657"/>
            <a:ext cx="1560443" cy="589383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2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(20/9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25/9)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91961" y="1047480"/>
            <a:ext cx="345528" cy="349737"/>
          </a:xfrm>
          <a:prstGeom prst="ellipse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10031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35" grpId="0"/>
      <p:bldP spid="36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2934769" y="369895"/>
            <a:ext cx="988425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2172451" y="2575400"/>
            <a:ext cx="4945275" cy="5885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Yew Kit</a:t>
            </a:r>
            <a:endParaRPr lang="en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699865" y="3079070"/>
            <a:ext cx="4945275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Is active in BE </a:t>
            </a:r>
            <a:r>
              <a:rPr lang="en-US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&amp; yoga master</a:t>
            </a:r>
            <a:endParaRPr lang="en" sz="135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Looking to sell his laptop (contact for more details)</a:t>
            </a:r>
          </a:p>
          <a:p>
            <a:pPr algn="r"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Failed to snipe for CT</a:t>
            </a:r>
            <a:endParaRPr lang="en" sz="135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3944" r="25972" b="16049"/>
          <a:stretch/>
        </p:blipFill>
        <p:spPr>
          <a:xfrm>
            <a:off x="1542386" y="1372933"/>
            <a:ext cx="1628079" cy="17061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5354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 idx="4294967295"/>
          </p:nvPr>
        </p:nvSpPr>
        <p:spPr>
          <a:xfrm>
            <a:off x="2934769" y="369895"/>
            <a:ext cx="988425" cy="86984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HELLO!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4294967295"/>
          </p:nvPr>
        </p:nvSpPr>
        <p:spPr>
          <a:xfrm>
            <a:off x="-147608" y="2408131"/>
            <a:ext cx="4945275" cy="5885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Ming Kwang</a:t>
            </a:r>
            <a:endParaRPr lang="en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4294967295"/>
          </p:nvPr>
        </p:nvSpPr>
        <p:spPr>
          <a:xfrm>
            <a:off x="1014999" y="2996730"/>
            <a:ext cx="5155659" cy="5885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Takes really good photos</a:t>
            </a:r>
          </a:p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Jams whenever possible</a:t>
            </a:r>
          </a:p>
          <a:p>
            <a:pPr>
              <a:spcBef>
                <a:spcPts val="0"/>
              </a:spcBef>
              <a:buNone/>
            </a:pPr>
            <a:r>
              <a:rPr lang="en" sz="13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Vegetarian &amp; Mac Evangelist (Responsible for Jett’s laptop sale)</a:t>
            </a:r>
          </a:p>
          <a:p>
            <a:pPr>
              <a:spcBef>
                <a:spcPts val="0"/>
              </a:spcBef>
              <a:buNone/>
            </a:pPr>
            <a:endParaRPr lang="en" sz="135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1" t="11448" r="21624" b="16048"/>
          <a:stretch/>
        </p:blipFill>
        <p:spPr>
          <a:xfrm>
            <a:off x="3813515" y="1481652"/>
            <a:ext cx="1670647" cy="18035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9896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853316" y="0"/>
            <a:ext cx="1120853" cy="112085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95345" y="1643020"/>
            <a:ext cx="2505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/>
                </a:solidFill>
                <a:latin typeface="Cooper Black" charset="0"/>
                <a:ea typeface="Cooper Black" charset="0"/>
                <a:cs typeface="Cooper Black" charset="0"/>
              </a:rPr>
              <a:t>Thank</a:t>
            </a:r>
            <a:endParaRPr lang="en-US" sz="5400">
              <a:solidFill>
                <a:schemeClr val="bg1"/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9564" y="2257520"/>
            <a:ext cx="1329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9E00"/>
                </a:solidFill>
                <a:latin typeface="Century Gothic" charset="0"/>
                <a:ea typeface="Century Gothic" charset="0"/>
                <a:cs typeface="Century Gothic" charset="0"/>
              </a:rPr>
              <a:t>You</a:t>
            </a:r>
            <a:endParaRPr lang="en-US" sz="4800" b="1" dirty="0">
              <a:solidFill>
                <a:srgbClr val="FF9E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8618" y="3088517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Please ask us nice </a:t>
            </a: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question! </a:t>
            </a:r>
            <a:r>
              <a:rPr lang="en-US" sz="12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</a:t>
            </a:r>
            <a:endParaRPr lang="en-US" sz="12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0536" y="1888188"/>
            <a:ext cx="585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9E00"/>
                </a:solidFill>
                <a:latin typeface="Kokonor" charset="0"/>
                <a:ea typeface="Kokonor" charset="0"/>
                <a:cs typeface="Kokonor" charset="0"/>
              </a:rPr>
              <a:t>!</a:t>
            </a:r>
            <a:endParaRPr lang="en-US" sz="9600" dirty="0">
              <a:solidFill>
                <a:srgbClr val="FF9E00"/>
              </a:solidFill>
              <a:latin typeface="Kokonor" charset="0"/>
              <a:ea typeface="Kokonor" charset="0"/>
              <a:cs typeface="Kokono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91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06"/>
          <p:cNvGrpSpPr>
            <a:grpSpLocks noChangeAspect="1"/>
          </p:cNvGrpSpPr>
          <p:nvPr/>
        </p:nvGrpSpPr>
        <p:grpSpPr>
          <a:xfrm>
            <a:off x="3214694" y="327599"/>
            <a:ext cx="454826" cy="445853"/>
            <a:chOff x="5983625" y="301625"/>
            <a:chExt cx="403000" cy="395050"/>
          </a:xfrm>
          <a:solidFill>
            <a:srgbClr val="FF9E00"/>
          </a:solidFill>
        </p:grpSpPr>
        <p:sp>
          <p:nvSpPr>
            <p:cNvPr id="3" name="Shape 30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4" name="Shape 30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5" name="Shape 30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6" name="Shape 310"/>
            <p:cNvSpPr>
              <a:spLocks noChangeAspect="1"/>
            </p:cNvSpPr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7" name="Shape 31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8" name="Shape 31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9" name="Shape 31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0" name="Shape 31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1" name="Shape 31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2" name="Shape 31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3" name="Shape 31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4" name="Shape 31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5" name="Shape 31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6" name="Shape 32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7" name="Shape 32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8" name="Shape 32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9" name="Shape 32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0" name="Shape 32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1" name="Shape 3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2" name="Shape 32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</p:grpSp>
      <p:cxnSp>
        <p:nvCxnSpPr>
          <p:cNvPr id="31" name="Straight Arrow Connector 30"/>
          <p:cNvCxnSpPr>
            <a:stCxn id="38" idx="3"/>
          </p:cNvCxnSpPr>
          <p:nvPr/>
        </p:nvCxnSpPr>
        <p:spPr>
          <a:xfrm>
            <a:off x="2623930" y="1218012"/>
            <a:ext cx="888799" cy="0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55177" y="925270"/>
            <a:ext cx="1568753" cy="585483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3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(26/9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9/10)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5177" y="1611202"/>
            <a:ext cx="284096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Bootstrap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Bidding Cart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Drop a Bid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Student Enrolled Courses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Start/End Round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View Bidding Results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12729" y="925270"/>
            <a:ext cx="1696278" cy="585483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4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(10/10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23/10)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70379" y="1510753"/>
            <a:ext cx="2805935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Authenticate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Delete Bid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Drop Section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Bootstrap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Dump Bid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Dump User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Delete Bid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Dump Table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Start/Stop Round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Student Timetable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JSON Update Bid</a:t>
            </a:r>
          </a:p>
        </p:txBody>
      </p:sp>
    </p:spTree>
    <p:extLst>
      <p:ext uri="{BB962C8B-B14F-4D97-AF65-F5344CB8AC3E}">
        <p14:creationId xmlns:p14="http://schemas.microsoft.com/office/powerpoint/2010/main" val="73219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34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306"/>
          <p:cNvGrpSpPr>
            <a:grpSpLocks noChangeAspect="1"/>
          </p:cNvGrpSpPr>
          <p:nvPr/>
        </p:nvGrpSpPr>
        <p:grpSpPr>
          <a:xfrm>
            <a:off x="3214789" y="327599"/>
            <a:ext cx="454826" cy="445853"/>
            <a:chOff x="5983625" y="301625"/>
            <a:chExt cx="403000" cy="395050"/>
          </a:xfrm>
          <a:solidFill>
            <a:srgbClr val="FF9E00"/>
          </a:solidFill>
        </p:grpSpPr>
        <p:sp>
          <p:nvSpPr>
            <p:cNvPr id="3" name="Shape 30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4" name="Shape 30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5" name="Shape 30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6" name="Shape 310"/>
            <p:cNvSpPr>
              <a:spLocks noChangeAspect="1"/>
            </p:cNvSpPr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7" name="Shape 31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8" name="Shape 31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9" name="Shape 31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0" name="Shape 31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1" name="Shape 31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2" name="Shape 31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3" name="Shape 31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4" name="Shape 31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5" name="Shape 31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6" name="Shape 32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7" name="Shape 32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8" name="Shape 32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9" name="Shape 32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0" name="Shape 32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1" name="Shape 3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2" name="Shape 32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7799" y="1507420"/>
            <a:ext cx="284138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JSON Update Bid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Regression Testing and Debugging before deployment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Regression Testing and Debugging after deployment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Testing and Debugging UAT failures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8369" y="901148"/>
            <a:ext cx="1705074" cy="552465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5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24/10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6/11)</a:t>
            </a:r>
          </a:p>
        </p:txBody>
      </p:sp>
      <p:cxnSp>
        <p:nvCxnSpPr>
          <p:cNvPr id="37" name="Straight Arrow Connector 36"/>
          <p:cNvCxnSpPr>
            <a:stCxn id="36" idx="3"/>
            <a:endCxn id="38" idx="1"/>
          </p:cNvCxnSpPr>
          <p:nvPr/>
        </p:nvCxnSpPr>
        <p:spPr>
          <a:xfrm flipV="1">
            <a:off x="2703443" y="1175351"/>
            <a:ext cx="780770" cy="2030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484213" y="897088"/>
            <a:ext cx="1591369" cy="556525"/>
          </a:xfrm>
          <a:prstGeom prst="rect">
            <a:avLst/>
          </a:prstGeom>
          <a:ln>
            <a:solidFill>
              <a:srgbClr val="FF9E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Iteration 6</a:t>
            </a:r>
          </a:p>
          <a:p>
            <a:pPr algn="ctr"/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(7/11 </a:t>
            </a:r>
            <a:r>
              <a:rPr lang="mr-IN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–</a:t>
            </a:r>
            <a:r>
              <a:rPr lang="en-US" sz="1600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 13/11)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75942" y="1524709"/>
            <a:ext cx="3111815" cy="27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Tasks</a:t>
            </a:r>
            <a:endParaRPr lang="en-US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Update Diagrams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Testing and Debugging UAT failures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Java Docs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JSON </a:t>
            </a: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Bid Status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Final Testing and Debugging before deployment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Final Testing and Debugging after deployment</a:t>
            </a:r>
          </a:p>
          <a:p>
            <a:pPr marL="214313" indent="-214313">
              <a:spcAft>
                <a:spcPts val="300"/>
              </a:spcAft>
              <a:buFont typeface="Arial" charset="0"/>
              <a:buChar char="•"/>
            </a:pPr>
            <a:r>
              <a:rPr lang="en-US" dirty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Final Presentation Preparation</a:t>
            </a:r>
          </a:p>
        </p:txBody>
      </p:sp>
      <p:cxnSp>
        <p:nvCxnSpPr>
          <p:cNvPr id="34" name="Straight Arrow Connector 33"/>
          <p:cNvCxnSpPr>
            <a:stCxn id="38" idx="3"/>
          </p:cNvCxnSpPr>
          <p:nvPr/>
        </p:nvCxnSpPr>
        <p:spPr>
          <a:xfrm flipV="1">
            <a:off x="5075582" y="1175350"/>
            <a:ext cx="563227" cy="1"/>
          </a:xfrm>
          <a:prstGeom prst="straightConnector1">
            <a:avLst/>
          </a:prstGeom>
          <a:ln w="38100">
            <a:solidFill>
              <a:srgbClr val="9999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638809" y="1000481"/>
            <a:ext cx="345528" cy="349737"/>
          </a:xfrm>
          <a:prstGeom prst="ellipse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891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 animBg="1"/>
      <p:bldP spid="39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>
            <a:off x="4482281" y="1961170"/>
            <a:ext cx="0" cy="2227790"/>
          </a:xfrm>
          <a:prstGeom prst="line">
            <a:avLst/>
          </a:prstGeom>
          <a:ln>
            <a:solidFill>
              <a:srgbClr val="999999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13564" y="1961170"/>
            <a:ext cx="0" cy="2227790"/>
          </a:xfrm>
          <a:prstGeom prst="line">
            <a:avLst/>
          </a:prstGeom>
          <a:ln>
            <a:solidFill>
              <a:srgbClr val="999999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592903" y="1961170"/>
            <a:ext cx="0" cy="2227790"/>
          </a:xfrm>
          <a:prstGeom prst="line">
            <a:avLst/>
          </a:prstGeom>
          <a:ln>
            <a:solidFill>
              <a:srgbClr val="999999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376850" y="2441154"/>
            <a:ext cx="250" cy="1745936"/>
          </a:xfrm>
          <a:prstGeom prst="line">
            <a:avLst/>
          </a:prstGeom>
          <a:ln>
            <a:solidFill>
              <a:srgbClr val="999999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257705" y="2690215"/>
            <a:ext cx="0" cy="1496875"/>
          </a:xfrm>
          <a:prstGeom prst="line">
            <a:avLst/>
          </a:prstGeom>
          <a:ln>
            <a:solidFill>
              <a:srgbClr val="999999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" name="Shape 306"/>
          <p:cNvGrpSpPr>
            <a:grpSpLocks noChangeAspect="1"/>
          </p:cNvGrpSpPr>
          <p:nvPr/>
        </p:nvGrpSpPr>
        <p:grpSpPr>
          <a:xfrm>
            <a:off x="3214789" y="327599"/>
            <a:ext cx="454826" cy="445853"/>
            <a:chOff x="5983625" y="301625"/>
            <a:chExt cx="403000" cy="395050"/>
          </a:xfrm>
          <a:solidFill>
            <a:srgbClr val="FF9E00"/>
          </a:solidFill>
        </p:grpSpPr>
        <p:sp>
          <p:nvSpPr>
            <p:cNvPr id="3" name="Shape 30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4" name="Shape 30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5" name="Shape 30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6" name="Shape 310"/>
            <p:cNvSpPr>
              <a:spLocks noChangeAspect="1"/>
            </p:cNvSpPr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7" name="Shape 31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8" name="Shape 31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9" name="Shape 31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0" name="Shape 31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1" name="Shape 31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2" name="Shape 31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3" name="Shape 31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4" name="Shape 31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5" name="Shape 31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6" name="Shape 32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7" name="Shape 32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8" name="Shape 32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19" name="Shape 32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0" name="Shape 32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1" name="Shape 3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  <p:sp>
          <p:nvSpPr>
            <p:cNvPr id="22" name="Shape 32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n>
                  <a:solidFill>
                    <a:srgbClr val="FF9E00"/>
                  </a:solidFill>
                </a:ln>
                <a:solidFill>
                  <a:srgbClr val="FF9E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133925" y="2960333"/>
            <a:ext cx="665490" cy="23731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33925" y="3197650"/>
            <a:ext cx="665490" cy="22171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29309" y="3419790"/>
            <a:ext cx="670106" cy="22220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29309" y="3637485"/>
            <a:ext cx="670106" cy="2490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29309" y="3887033"/>
            <a:ext cx="670106" cy="24432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6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133129" y="2715031"/>
            <a:ext cx="665490" cy="2490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33990" y="1517742"/>
            <a:ext cx="674959" cy="23082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33990" y="1746569"/>
            <a:ext cx="674959" cy="22364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29309" y="1968708"/>
            <a:ext cx="679641" cy="22413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29309" y="2439024"/>
            <a:ext cx="679641" cy="246449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6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29309" y="2188531"/>
            <a:ext cx="679641" cy="2512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33990" y="1267250"/>
            <a:ext cx="674959" cy="25122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100" b="1" dirty="0">
              <a:ln w="0"/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08786" y="847884"/>
            <a:ext cx="4457440" cy="22490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Week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3819" y="1267250"/>
            <a:ext cx="445490" cy="141822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Planned</a:t>
            </a:r>
            <a:endParaRPr lang="en-US" sz="100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3821" y="847883"/>
            <a:ext cx="1119776" cy="41766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Iteration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58837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703526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7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148215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592903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9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42784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87473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932161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376850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21539" y="1071029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59748" y="1517742"/>
            <a:ext cx="450052" cy="228827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76850" y="2439024"/>
            <a:ext cx="450052" cy="245446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26903" y="2439024"/>
            <a:ext cx="444688" cy="245446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3820" y="2716203"/>
            <a:ext cx="445490" cy="141515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Actual</a:t>
            </a:r>
            <a:endParaRPr lang="en-US" sz="100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55016" y="2968824"/>
            <a:ext cx="458500" cy="228614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13564" y="3197439"/>
            <a:ext cx="434651" cy="221929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92903" y="3419366"/>
            <a:ext cx="450052" cy="214601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042784" y="3419365"/>
            <a:ext cx="444689" cy="21460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ysClr val="windowText" lastClr="000000"/>
              </a:solidFill>
              <a:latin typeface="Montserrat" panose="020B060402020202020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77042" y="3641992"/>
            <a:ext cx="450177" cy="244550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03423" y="4181880"/>
            <a:ext cx="905468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Wilson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13067" y="4181880"/>
            <a:ext cx="879838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Ming </a:t>
            </a:r>
            <a:r>
              <a:rPr lang="en-US" sz="1050" b="1" dirty="0" err="1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Kwang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75861" y="4182092"/>
            <a:ext cx="1124966" cy="21544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PM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92655" y="4181880"/>
            <a:ext cx="889627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Eugene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487473" y="4180012"/>
            <a:ext cx="889627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Yew Kit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68078" y="4180012"/>
            <a:ext cx="889627" cy="26161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US" sz="1050" b="1" dirty="0" err="1" smtClean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Cristabel</a:t>
            </a:r>
            <a:endParaRPr lang="en-US" sz="1050" b="1" dirty="0">
              <a:solidFill>
                <a:schemeClr val="bg1">
                  <a:lumMod val="9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924375" y="3641991"/>
            <a:ext cx="450658" cy="244550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49038" y="3197439"/>
            <a:ext cx="443970" cy="221927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797638" y="2715819"/>
            <a:ext cx="450052" cy="245302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147802" y="1746569"/>
            <a:ext cx="444689" cy="221218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90135" y="1967788"/>
            <a:ext cx="450052" cy="225058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40187" y="1967788"/>
            <a:ext cx="444689" cy="225058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482329" y="2189495"/>
            <a:ext cx="444689" cy="248166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923417" y="2189825"/>
            <a:ext cx="444689" cy="249199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10519" y="1071771"/>
            <a:ext cx="444689" cy="19925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715307" y="1746569"/>
            <a:ext cx="444689" cy="221218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371658" y="3885308"/>
            <a:ext cx="450052" cy="246045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821539" y="3885308"/>
            <a:ext cx="444688" cy="246045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808277" y="1260567"/>
            <a:ext cx="450052" cy="249586"/>
          </a:xfrm>
          <a:prstGeom prst="rect">
            <a:avLst/>
          </a:prstGeom>
          <a:solidFill>
            <a:srgbClr val="FF9E00"/>
          </a:solidFill>
          <a:ln>
            <a:solidFill>
              <a:srgbClr val="FF9E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9E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12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428"/>
          <p:cNvGrpSpPr>
            <a:grpSpLocks noChangeAspect="1"/>
          </p:cNvGrpSpPr>
          <p:nvPr/>
        </p:nvGrpSpPr>
        <p:grpSpPr>
          <a:xfrm>
            <a:off x="3172602" y="350684"/>
            <a:ext cx="522373" cy="503073"/>
            <a:chOff x="2583325" y="2972875"/>
            <a:chExt cx="462850" cy="445750"/>
          </a:xfrm>
          <a:solidFill>
            <a:srgbClr val="FF9E00"/>
          </a:solidFill>
        </p:grpSpPr>
        <p:sp>
          <p:nvSpPr>
            <p:cNvPr id="3" name="Shape 42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  <p:sp>
          <p:nvSpPr>
            <p:cNvPr id="4" name="Shape 43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solidFill>
                  <a:srgbClr val="FFFFFF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38058" y="1784195"/>
            <a:ext cx="4014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Functionalities </a:t>
            </a:r>
            <a:r>
              <a:rPr lang="en-US" sz="4000" b="1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&amp; Libraries</a:t>
            </a:r>
            <a:endParaRPr lang="en-US" sz="40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4975" y="3101007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9E00"/>
                </a:solidFill>
                <a:latin typeface="Footlight MT Light" charset="0"/>
                <a:ea typeface="Footlight MT Light" charset="0"/>
                <a:cs typeface="Footlight MT Light" charset="0"/>
              </a:rPr>
              <a:t>What did we do/use?</a:t>
            </a:r>
            <a:endParaRPr lang="en-US" b="1" dirty="0">
              <a:solidFill>
                <a:srgbClr val="FF9E00"/>
              </a:solidFill>
              <a:latin typeface="Footlight MT Light" charset="0"/>
              <a:ea typeface="Footlight MT Light" charset="0"/>
              <a:cs typeface="Footlight M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6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Functionalities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7141" y="1384214"/>
            <a:ext cx="2436512" cy="839340"/>
          </a:xfrm>
        </p:spPr>
        <p:txBody>
          <a:bodyPr/>
          <a:lstStyle/>
          <a:p>
            <a:pPr>
              <a:buNone/>
            </a:pPr>
            <a:r>
              <a:rPr lang="en-US" sz="3600" b="1" dirty="0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Bidding Cart</a:t>
            </a:r>
            <a:endParaRPr lang="en-US" sz="36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42" y="1630179"/>
            <a:ext cx="719999" cy="719999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1500164" y="2827014"/>
            <a:ext cx="3384366" cy="1082990"/>
          </a:xfrm>
        </p:spPr>
        <p:txBody>
          <a:bodyPr/>
          <a:lstStyle/>
          <a:p>
            <a:pPr algn="r">
              <a:buNone/>
            </a:pPr>
            <a:r>
              <a:rPr lang="en-US" sz="3600" b="1" smtClean="0">
                <a:solidFill>
                  <a:srgbClr val="999999"/>
                </a:solidFill>
                <a:latin typeface="Helvetica Neue" charset="0"/>
                <a:ea typeface="Helvetica Neue" charset="0"/>
                <a:cs typeface="Helvetica Neue" charset="0"/>
              </a:rPr>
              <a:t>Student Timetable</a:t>
            </a:r>
            <a:endParaRPr lang="en-US" sz="3600" b="1" dirty="0">
              <a:solidFill>
                <a:srgbClr val="99999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84530" y="3174635"/>
            <a:ext cx="713227" cy="735369"/>
          </a:xfrm>
          <a:prstGeom prst="ellipse">
            <a:avLst/>
          </a:prstGeom>
          <a:solidFill>
            <a:srgbClr val="F47B2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25" y="3305284"/>
            <a:ext cx="396840" cy="4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1" grpId="0" animBg="1"/>
    </p:bldLst>
  </p:timing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705</Words>
  <Application>Microsoft Macintosh PowerPoint</Application>
  <PresentationFormat>Custom</PresentationFormat>
  <Paragraphs>249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Century Gothic</vt:lpstr>
      <vt:lpstr>Cooper Black</vt:lpstr>
      <vt:lpstr>Droid Serif</vt:lpstr>
      <vt:lpstr>Footlight MT Light</vt:lpstr>
      <vt:lpstr>Helvetica Neue</vt:lpstr>
      <vt:lpstr>Kokonor</vt:lpstr>
      <vt:lpstr>Montserrat</vt:lpstr>
      <vt:lpstr>Wingdings</vt:lpstr>
      <vt:lpstr>Arial</vt:lpstr>
      <vt:lpstr>Perdita template</vt:lpstr>
      <vt:lpstr>No Weekends Final Presentation S O F T W A R E     E N G I N E E R I N G  Wilson | Ming Kwang | Cristabel | Yew Kit | Eugene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Functionalities</vt:lpstr>
      <vt:lpstr>External Libraries</vt:lpstr>
      <vt:lpstr>External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Task Metrics</vt:lpstr>
      <vt:lpstr>PowerPoint Presentation</vt:lpstr>
      <vt:lpstr>Bug Metrics</vt:lpstr>
      <vt:lpstr>PowerPoint Presentation</vt:lpstr>
      <vt:lpstr>PowerPoint Presentation</vt:lpstr>
      <vt:lpstr>Challenges Faced</vt:lpstr>
      <vt:lpstr>GIT Usage</vt:lpstr>
      <vt:lpstr>PowerPoint Presentation</vt:lpstr>
      <vt:lpstr>PowerPoint Presentation</vt:lpstr>
      <vt:lpstr>PowerPoint Presentation</vt:lpstr>
      <vt:lpstr>PowerPoint Presentation</vt:lpstr>
      <vt:lpstr>Team Issues</vt:lpstr>
      <vt:lpstr>PowerPoint Presentation</vt:lpstr>
      <vt:lpstr>Main Takeaways</vt:lpstr>
      <vt:lpstr>PowerPoint Presentation</vt:lpstr>
      <vt:lpstr>PowerPoint Presentation</vt:lpstr>
      <vt:lpstr>Fun Facts</vt:lpstr>
      <vt:lpstr>HELLO!</vt:lpstr>
      <vt:lpstr>HELLO!</vt:lpstr>
      <vt:lpstr>HELLO!</vt:lpstr>
      <vt:lpstr>HELLO!</vt:lpstr>
      <vt:lpstr>HELLO!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Weekends Final Presentation S O F T W A R E     E N G I N E E R I N G  Wilson | Ming Kwang | Cristabel | Yew Kit | Eugene</dc:title>
  <cp:lastModifiedBy> </cp:lastModifiedBy>
  <cp:revision>65</cp:revision>
  <dcterms:modified xsi:type="dcterms:W3CDTF">2016-11-13T15:32:47Z</dcterms:modified>
</cp:coreProperties>
</file>